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83" r:id="rId9"/>
    <p:sldId id="279" r:id="rId10"/>
    <p:sldId id="285" r:id="rId11"/>
    <p:sldId id="28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88" r:id="rId23"/>
    <p:sldId id="281" r:id="rId24"/>
    <p:sldId id="282" r:id="rId25"/>
    <p:sldId id="284" r:id="rId26"/>
    <p:sldId id="272" r:id="rId27"/>
    <p:sldId id="287" r:id="rId28"/>
    <p:sldId id="276" r:id="rId29"/>
    <p:sldId id="273" r:id="rId30"/>
    <p:sldId id="274" r:id="rId31"/>
    <p:sldId id="275" r:id="rId32"/>
    <p:sldId id="277" r:id="rId33"/>
    <p:sldId id="278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36342-9EC3-49B5-908A-5FB78282FB78}" v="2" dt="2024-02-02T17:59:35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93BDCD-116D-316E-6D72-7127CDAC7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60C3A61-3A3C-E5A4-FCA4-677616695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640756-9DA3-7C16-34FA-B92223B8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2FC6552-E471-E75A-45F6-A05479A55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C2FDD0-8E33-784F-AC12-1D49AAE0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70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BB3D5E-89A1-E935-F3D8-3D330BA2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D43B783-9DF9-3E3D-20FC-AD34DDF42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21DF8A-2978-614C-528A-4A5E89F56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355334-B424-3FC7-A1DB-4AE93CA4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5AF5B85-4E28-B3CC-7536-0FD4C9B5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0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C3D862E-8335-6A18-CEBC-61C26A90E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08DB32-9843-B460-CD71-88CCAC7FB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DF859BD-15F5-234D-6391-173FA68D8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ED9CEC-EE99-115C-FC4B-C274E7FA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1133A03-ABB6-78D9-759D-D50A1608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33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60951E-A57B-62AC-C5E6-BAA1CFB72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541669-26F1-F4C2-3AE9-39708BFA6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91488C-279D-3FF6-EB84-28DD2BCF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4AD2EA9-ABF7-FEFD-895B-A701ADB4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C119D3-9296-0D41-2EA4-3A8C2C83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661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E53E64-3332-D9C2-E0AC-7EC44C31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FD8AB4-6B9D-C7C3-B388-AD28CEAFE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5E3A18B-4809-82D9-4660-FB460806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83DF6-0959-4032-CB6D-ACCD911C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0EDC4E-A60C-24DB-7DFA-A6D4527B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12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61EE8-F845-DC80-B642-06836DBB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0E7F87-39DA-79FB-E50A-07BD4FDC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8184880-5F19-CB94-A067-72496C4D5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953900-D7C5-7DEC-A0BD-6BF2BA10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F37A1F-9485-1171-C64C-D4EF8F1AC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8BFF853-9704-A911-D6F0-174B53C6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70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DCAF23-A324-692D-18EB-9A57DDD4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24AF42-E8F2-3288-4DBE-9BCFA7083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457D854-EEE9-CCCD-D90D-2111F8B0A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6491DC9-9D45-15CD-2456-56737AC79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3C18434-15F7-151D-1031-A604A2786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CDA293A-A0C9-0036-1945-7AB7737C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14405F1-C30C-D6CC-0E54-408780DC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2E19400-B2CE-64CA-4B44-BC1530EC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55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39AEE8-A07F-47E3-42AB-8806A23F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DEDD7AA-E15E-E0AF-9A2D-FDC778A2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CC45357-C50C-EDB1-D4AC-435FDEF01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6ED14B0-E86D-E0F9-88D1-26276F28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10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1B5A78A-424F-18E6-7CE7-223A683F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E0FEBAB-6977-45A2-B55A-4A268955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4A95A38-7884-5F62-74F2-23487866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94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CE1B24-5331-EDF8-0AEF-B4B4586A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DFDC32-F4AD-6949-97BD-DAA58C93E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6A182E-939D-25CF-71C8-EF7BBB726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57AC0F5-FA32-0176-267B-FD7648A5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83B30BC-A931-50A1-5345-2333476A5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8F9DF11-653E-BF65-3897-54FAE7B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94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159BC5-96F4-87EA-EB41-16AEF508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052879C-1946-AB62-9CFE-0C6A9313F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E230079-7434-4E78-4D09-E88234C1F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2E0C88-465C-F1AC-AA6E-64DE3486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D67BBDB-9A60-FDC6-BAE5-AB43C891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D2F9FC-3D58-D267-E33B-6AF5FB9A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54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D9748A1-640F-8023-C198-BF4F28DF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5FA89B-6AE0-7DAB-7231-88DA84C92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7838110-17F8-7E74-6380-D2DACD5F6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1197-1101-455E-821F-AFC84E2BFB17}" type="datetimeFigureOut">
              <a:rPr lang="pl-PL" smtClean="0"/>
              <a:t>13.02.2024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EB2ED1-E53C-A98B-E41E-9ED43B447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D68D75-8C83-69F6-A415-15AFD4497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6641F-BFF0-4C7B-9FB7-FF69FA2C6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28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C5046F-929E-B240-6910-F73E42A1A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Leczenie immunosupresyjne, powikłania jak zapobiegać?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EFC7EE6-6A12-89EE-A456-9EE483E54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n med. Monika Kraśnicka</a:t>
            </a:r>
          </a:p>
        </p:txBody>
      </p:sp>
    </p:spTree>
    <p:extLst>
      <p:ext uri="{BB962C8B-B14F-4D97-AF65-F5344CB8AC3E}">
        <p14:creationId xmlns:p14="http://schemas.microsoft.com/office/powerpoint/2010/main" val="2040071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F8A4A3-F596-1985-002C-C2A78B1A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Szczepienia, które są niebezpieczne w trakcie leczenia immunosupresyjnego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2D02D3-B459-185D-85A4-5247082A5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Zakazane są szczepionki z </a:t>
            </a:r>
            <a:r>
              <a:rPr lang="pl-PL" dirty="0">
                <a:highlight>
                  <a:srgbClr val="FFFF00"/>
                </a:highlight>
              </a:rPr>
              <a:t>żywych </a:t>
            </a:r>
            <a:r>
              <a:rPr lang="pl-PL" dirty="0"/>
              <a:t>„</a:t>
            </a:r>
            <a:r>
              <a:rPr lang="pl-PL" dirty="0" err="1"/>
              <a:t>uniezjadliwionych</a:t>
            </a:r>
            <a:r>
              <a:rPr lang="pl-PL" dirty="0"/>
              <a:t>”  patogenów np. wirusów jak wirus odry, różyczki, świnki, ospy wietrznej </a:t>
            </a:r>
            <a:r>
              <a:rPr lang="pl-PL" dirty="0" err="1"/>
              <a:t>tzw</a:t>
            </a:r>
            <a:r>
              <a:rPr lang="pl-PL" dirty="0"/>
              <a:t> MMR –</a:t>
            </a:r>
            <a:r>
              <a:rPr lang="pl-PL" dirty="0" err="1"/>
              <a:t>Var</a:t>
            </a:r>
            <a:r>
              <a:rPr lang="pl-PL" dirty="0"/>
              <a:t> oraz żółtej febry, Salmonella </a:t>
            </a:r>
            <a:r>
              <a:rPr lang="pl-PL" dirty="0" err="1"/>
              <a:t>typhi</a:t>
            </a:r>
            <a:r>
              <a:rPr lang="pl-PL" dirty="0"/>
              <a:t> oraz przeciwko Cholerze i  BCG </a:t>
            </a:r>
          </a:p>
          <a:p>
            <a:r>
              <a:rPr lang="pl-PL" dirty="0"/>
              <a:t>Bezpieczne są szczepionki </a:t>
            </a:r>
            <a:r>
              <a:rPr lang="pl-PL" dirty="0">
                <a:highlight>
                  <a:srgbClr val="FFFF00"/>
                </a:highlight>
              </a:rPr>
              <a:t>„nieżywe</a:t>
            </a:r>
            <a:r>
              <a:rPr lang="pl-PL" dirty="0"/>
              <a:t>” czyli oparte na fragmentach bakterii czy wirusa (ich białka, mRNA czyli genetyczny zapis budowy wirusa)</a:t>
            </a:r>
          </a:p>
          <a:p>
            <a:r>
              <a:rPr lang="pl-PL" dirty="0"/>
              <a:t>Szczepionki najlepiej przyjąć przed leczeniem immunosupresyjnym (np. na dializach) bo lepiej na nie odpowiemy</a:t>
            </a:r>
          </a:p>
          <a:p>
            <a:r>
              <a:rPr lang="pl-PL" dirty="0"/>
              <a:t>Jeśli leczenie ma ramy czasowe (np. 6miesięcy w KZN) to po jego zakończeniu  lub 4 tygodnie przed rozpoczęciem (wtedy możemy przyjmować też „żywe” szczepionki)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02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6AF08B-770D-8150-197D-80C688C5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Szczepienia kokonowe co to takiego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37DCC3-7EFA-711D-78FB-64590CAAB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Jeśli my nie możemy przyjąć np. szczepionki na ospę wietrzną, zaleca się, aby zrobili to nasi bliscy zwłaszcza dzieci – wg kalendarza szczepień</a:t>
            </a:r>
          </a:p>
          <a:p>
            <a:r>
              <a:rPr lang="pl-PL" dirty="0"/>
              <a:t>Dotyczy to też szczepień na grypę i COVID19</a:t>
            </a:r>
          </a:p>
          <a:p>
            <a:r>
              <a:rPr lang="pl-PL" dirty="0"/>
              <a:t>Wówczas bliscy osoby chorej nie doprowadzą do jej zakażenia </a:t>
            </a:r>
          </a:p>
        </p:txBody>
      </p:sp>
    </p:spTree>
    <p:extLst>
      <p:ext uri="{BB962C8B-B14F-4D97-AF65-F5344CB8AC3E}">
        <p14:creationId xmlns:p14="http://schemas.microsoft.com/office/powerpoint/2010/main" val="227972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1CE6D-7C3C-000E-EBF9-66F345C05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Powikłania infekcyjne- zapobieganie styl życia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40D4F1-F097-AE51-E0FF-8FC96A98D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Nie jedz surowego mięsa i owoców morza (</a:t>
            </a:r>
            <a:r>
              <a:rPr lang="pl-PL" dirty="0" err="1"/>
              <a:t>Listerioza</a:t>
            </a:r>
            <a:r>
              <a:rPr lang="pl-PL" dirty="0"/>
              <a:t>)</a:t>
            </a:r>
          </a:p>
          <a:p>
            <a:r>
              <a:rPr lang="pl-PL" dirty="0"/>
              <a:t>Pracując w ogrodzie załóż rękawice ochronne (</a:t>
            </a:r>
            <a:r>
              <a:rPr lang="pl-PL" dirty="0" err="1"/>
              <a:t>Mukormykoza</a:t>
            </a:r>
            <a:r>
              <a:rPr lang="pl-PL" dirty="0"/>
              <a:t>)</a:t>
            </a:r>
          </a:p>
          <a:p>
            <a:r>
              <a:rPr lang="pl-PL" dirty="0"/>
              <a:t>Nie chodź boso po trawie, przyjmij szczepienie na tężec ( aktualizacja co 10 lat)</a:t>
            </a:r>
          </a:p>
          <a:p>
            <a:r>
              <a:rPr lang="pl-PL" dirty="0"/>
              <a:t>Zakładaj maseczkę na twarz w poradni szpitala, w laboratorium</a:t>
            </a:r>
          </a:p>
          <a:p>
            <a:r>
              <a:rPr lang="pl-PL" dirty="0"/>
              <a:t>Jeśli podróżujesz obieraj owoce ze skórki, spożywaj produkty po obróbce cieplnej, nie stąpaj boso po polu ryżowym (pasożyty wnikające przez skórę)</a:t>
            </a:r>
          </a:p>
          <a:p>
            <a:r>
              <a:rPr lang="pl-PL" dirty="0"/>
              <a:t>Używaj prezerwatywy </a:t>
            </a:r>
          </a:p>
        </p:txBody>
      </p:sp>
    </p:spTree>
    <p:extLst>
      <p:ext uri="{BB962C8B-B14F-4D97-AF65-F5344CB8AC3E}">
        <p14:creationId xmlns:p14="http://schemas.microsoft.com/office/powerpoint/2010/main" val="2383768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C07D5C-8123-CEB6-1DEE-C215CF51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Osteoporoza a sterydy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6D0F11C-E004-9759-6DFC-A4521F31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Glikokortykosteroidy</a:t>
            </a:r>
            <a:r>
              <a:rPr lang="pl-PL" dirty="0"/>
              <a:t> powodują przyśpieszoną utratę substancji mineralnej kości szczególnie w pierwszych </a:t>
            </a:r>
            <a:r>
              <a:rPr lang="en-US" dirty="0"/>
              <a:t>3–6 </a:t>
            </a:r>
            <a:r>
              <a:rPr lang="pl-PL" dirty="0"/>
              <a:t>miesiącach terapii</a:t>
            </a:r>
            <a:r>
              <a:rPr lang="en-US" dirty="0"/>
              <a:t>, </a:t>
            </a:r>
            <a:r>
              <a:rPr lang="pl-PL" dirty="0"/>
              <a:t>ryzyko złamań kości koreluje z maksymalną dawką </a:t>
            </a:r>
            <a:r>
              <a:rPr lang="pl-PL" dirty="0" err="1"/>
              <a:t>glikokortykosteroidów</a:t>
            </a:r>
            <a:r>
              <a:rPr lang="pl-PL" dirty="0"/>
              <a:t> i dawką kumulacyjną</a:t>
            </a:r>
            <a:r>
              <a:rPr lang="en-US" dirty="0"/>
              <a:t>.</a:t>
            </a:r>
            <a:endParaRPr lang="pl-PL" dirty="0"/>
          </a:p>
          <a:p>
            <a:r>
              <a:rPr lang="pl-PL" dirty="0"/>
              <a:t>Przewlekła </a:t>
            </a:r>
            <a:r>
              <a:rPr lang="pl-PL" dirty="0" err="1"/>
              <a:t>steroidoterapia</a:t>
            </a:r>
            <a:r>
              <a:rPr lang="pl-PL" dirty="0"/>
              <a:t> (nawet małe dawki) wymaga monitorowania gęstości kości (</a:t>
            </a:r>
            <a:r>
              <a:rPr lang="pl-PL" dirty="0" err="1"/>
              <a:t>tzw</a:t>
            </a:r>
            <a:r>
              <a:rPr lang="pl-PL" dirty="0"/>
              <a:t> DXA czyli densytometria kości z wyliczeniem wskaźnika FRAX)</a:t>
            </a:r>
          </a:p>
          <a:p>
            <a:pPr marL="0" indent="0">
              <a:buNone/>
            </a:pPr>
            <a:r>
              <a:rPr lang="pl-PL" dirty="0"/>
              <a:t>UWAGA ból biodra u zażywających sterydy (częściej u chorych z toczniem układowym) najczęściej po ok 2-3 latach leczenia może świadczyć o jałowej martwicy głowy kości udowej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9090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F27E24-0BF4-9793-CF93-1ECB517C9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Osteoporoza a sterydy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E75FCA-EA9A-73A2-CAAA-FB84BF747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Ważna jest wówczas suplementacja wapnia 1000-1200mg/d i witaminy D (600-800UI/d) (J. A Jefferson CJASN 2018)</a:t>
            </a:r>
          </a:p>
          <a:p>
            <a:pPr marL="0" indent="0">
              <a:buNone/>
            </a:pPr>
            <a:r>
              <a:rPr lang="pl-PL" dirty="0"/>
              <a:t>*czasem trzeciorzędowa nadczynność przytarczyc wymaga modyfikacji tych dawek z powodu hiperkalcemii (wysokiego wapnia we krwi)</a:t>
            </a:r>
          </a:p>
          <a:p>
            <a:r>
              <a:rPr lang="pl-PL" dirty="0" err="1"/>
              <a:t>Bisfosfoniany</a:t>
            </a:r>
            <a:r>
              <a:rPr lang="pl-PL" dirty="0"/>
              <a:t> są stosowane gdy 10 letnie ryzyko złamań kości w skali FRAX wynosi &gt;10-20%</a:t>
            </a:r>
          </a:p>
          <a:p>
            <a:pPr marL="0" indent="0">
              <a:buNone/>
            </a:pPr>
            <a:r>
              <a:rPr lang="pl-PL" dirty="0"/>
              <a:t>*Leczenie nie jest możliwe w zaawansowanej niewydolności nerek, wówczas możemy zastosować </a:t>
            </a:r>
            <a:r>
              <a:rPr lang="pl-PL" dirty="0" err="1"/>
              <a:t>denosumab</a:t>
            </a:r>
            <a:r>
              <a:rPr lang="pl-PL" dirty="0"/>
              <a:t>; wyniki leczenia osteoporozy w populacji chorych z przewlekłą niewydolnością nerek są gorsze niż w populacji bez chorób nerek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247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AAB51-1D62-E8D5-00AA-5A4EDF9C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Niedoczynność kory nadnerczy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C881F8-9C37-A314-99E0-F4DC75625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Układ </a:t>
            </a:r>
            <a:r>
              <a:rPr lang="pl-PL" dirty="0" err="1"/>
              <a:t>endokrynny</a:t>
            </a:r>
            <a:r>
              <a:rPr lang="pl-PL" dirty="0"/>
              <a:t> w trakcie leczenia </a:t>
            </a:r>
            <a:r>
              <a:rPr lang="pl-PL" dirty="0" err="1"/>
              <a:t>glikokortykosteroidami</a:t>
            </a:r>
            <a:r>
              <a:rPr lang="pl-PL" dirty="0"/>
              <a:t> zmniejsza ich produkcję dlatego nagłe przerwanie terapii może prowadzić do objawów niedoczynności kory nadnerczy – nudności, zmęczenia, a w warunkach zwiększonego zapotrzebowania jak stres np. operacja do zagrażającego życiu </a:t>
            </a:r>
            <a:r>
              <a:rPr lang="pl-PL" dirty="0" err="1"/>
              <a:t>tzw</a:t>
            </a:r>
            <a:r>
              <a:rPr lang="pl-PL" dirty="0"/>
              <a:t> przełomu nadnerczowego.</a:t>
            </a:r>
          </a:p>
          <a:p>
            <a:r>
              <a:rPr lang="pl-PL" dirty="0"/>
              <a:t>Dlatego okołooperacyjnie przejściowo zwiększamy dawkę sterydów,  a przy stosowaniu dłuższym niż 3 tygodnie bardzo wolno odstawiamy zwłaszcza przy dawkach &lt;7,5mg/d.</a:t>
            </a:r>
          </a:p>
        </p:txBody>
      </p:sp>
    </p:spTree>
    <p:extLst>
      <p:ext uri="{BB962C8B-B14F-4D97-AF65-F5344CB8AC3E}">
        <p14:creationId xmlns:p14="http://schemas.microsoft.com/office/powerpoint/2010/main" val="336081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C5188B-0526-A6B4-8AD0-5EBA1296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Cukrzyca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06303D-9210-9E1A-B424-7AED05945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Glikokortykosteroidy</a:t>
            </a:r>
            <a:r>
              <a:rPr lang="pl-PL" dirty="0"/>
              <a:t> zwiększają </a:t>
            </a:r>
            <a:r>
              <a:rPr lang="pl-PL" dirty="0" err="1"/>
              <a:t>insulinooporność</a:t>
            </a:r>
            <a:r>
              <a:rPr lang="pl-PL" dirty="0"/>
              <a:t> czyli zwiększają zapotrzebowanie na trzustkową produkcję insuliny </a:t>
            </a:r>
          </a:p>
          <a:p>
            <a:r>
              <a:rPr lang="pl-PL" dirty="0" err="1"/>
              <a:t>Takrolimus</a:t>
            </a:r>
            <a:r>
              <a:rPr lang="pl-PL" dirty="0"/>
              <a:t> zmniejsza proporcjonalnie do stężenia we krwi wydzielanie insuliny</a:t>
            </a:r>
          </a:p>
          <a:p>
            <a:pPr marL="0" indent="0">
              <a:buNone/>
            </a:pPr>
            <a:r>
              <a:rPr lang="pl-PL" dirty="0"/>
              <a:t>*U 30% chorych z zaburzeniami gospodarki węglowodanowej we wczesnym okresie po przeszczepie nerki </a:t>
            </a:r>
            <a:r>
              <a:rPr lang="pl-PL" dirty="0" err="1"/>
              <a:t>takrolimus</a:t>
            </a:r>
            <a:r>
              <a:rPr lang="pl-PL" dirty="0"/>
              <a:t> uszkadza komórki wysp trzustkowych nieodwracalnie</a:t>
            </a:r>
          </a:p>
          <a:p>
            <a:r>
              <a:rPr lang="pl-PL" dirty="0"/>
              <a:t>Najbardziej „</a:t>
            </a:r>
            <a:r>
              <a:rPr lang="pl-PL" dirty="0" err="1"/>
              <a:t>procukrzycowe</a:t>
            </a:r>
            <a:r>
              <a:rPr lang="pl-PL" dirty="0"/>
              <a:t>” zestawienie leków to </a:t>
            </a:r>
            <a:r>
              <a:rPr lang="pl-PL" dirty="0" err="1"/>
              <a:t>takrolimus</a:t>
            </a:r>
            <a:r>
              <a:rPr lang="pl-PL" dirty="0"/>
              <a:t>, </a:t>
            </a:r>
            <a:r>
              <a:rPr lang="pl-PL" dirty="0" err="1"/>
              <a:t>sirolimus</a:t>
            </a:r>
            <a:r>
              <a:rPr lang="pl-PL" dirty="0"/>
              <a:t> i steroidy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9147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6EA3E4-42C1-3260-0632-DC3FB2E4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Biegunka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6D5A93-7FE1-8C3D-9E4F-AF63305D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MMF zwłaszcza w połączeniu z </a:t>
            </a:r>
            <a:r>
              <a:rPr lang="pl-PL" dirty="0" err="1"/>
              <a:t>takrolimusem</a:t>
            </a:r>
            <a:r>
              <a:rPr lang="pl-PL" dirty="0"/>
              <a:t> może wywoływać biegunkę (zwłaszcza gdy oba w dużej dawce lub niska albumina we krwi co daje więcej „niezwiązanego”) kwasu </a:t>
            </a:r>
            <a:r>
              <a:rPr lang="pl-PL" dirty="0" err="1"/>
              <a:t>mykofenolowego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UWAGA zanim przyjmiemy że biegunka jest polekowa i zmienimy leki warto też wykluczyć przyczyny infekcyjne np. CMV lub zakażenie Clostridium lub inne np. celiakię, nieswoiste choroby zapalne jelit a nawet raka jelita </a:t>
            </a:r>
          </a:p>
          <a:p>
            <a:r>
              <a:rPr lang="pl-PL" dirty="0"/>
              <a:t>MMF typowo stosujemy w „sztywnych” dawkach jednak jeśli pacjent ma objawy uboczne warto oznaczyć stężenie kwasu </a:t>
            </a:r>
            <a:r>
              <a:rPr lang="pl-PL" dirty="0" err="1"/>
              <a:t>mykofenolowego</a:t>
            </a:r>
            <a:r>
              <a:rPr lang="pl-PL" dirty="0"/>
              <a:t> we krwi</a:t>
            </a:r>
          </a:p>
        </p:txBody>
      </p:sp>
    </p:spTree>
    <p:extLst>
      <p:ext uri="{BB962C8B-B14F-4D97-AF65-F5344CB8AC3E}">
        <p14:creationId xmlns:p14="http://schemas.microsoft.com/office/powerpoint/2010/main" val="2523251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42362D-FC8B-2772-4B6A-902D2A11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morfologii krwi obwodowej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E6E7B1-866B-A08F-82A4-15F0B1D1D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MMF, </a:t>
            </a:r>
            <a:r>
              <a:rPr lang="pl-PL" dirty="0" err="1"/>
              <a:t>sirolimus</a:t>
            </a:r>
            <a:r>
              <a:rPr lang="pl-PL" dirty="0"/>
              <a:t>, </a:t>
            </a:r>
            <a:r>
              <a:rPr lang="pl-PL" dirty="0" err="1"/>
              <a:t>azatiopryna</a:t>
            </a:r>
            <a:r>
              <a:rPr lang="pl-PL" dirty="0"/>
              <a:t>, </a:t>
            </a:r>
            <a:r>
              <a:rPr lang="pl-PL" dirty="0" err="1"/>
              <a:t>cyklofosfamid</a:t>
            </a:r>
            <a:r>
              <a:rPr lang="pl-PL" dirty="0"/>
              <a:t> i </a:t>
            </a:r>
            <a:r>
              <a:rPr lang="pl-PL" dirty="0" err="1"/>
              <a:t>rituximab</a:t>
            </a:r>
            <a:r>
              <a:rPr lang="pl-PL" dirty="0"/>
              <a:t> mogą powodować spadek liczby limfocytów i </a:t>
            </a:r>
            <a:r>
              <a:rPr lang="pl-PL" dirty="0" err="1"/>
              <a:t>neutrocytów</a:t>
            </a:r>
            <a:r>
              <a:rPr lang="pl-PL" dirty="0"/>
              <a:t> co czyni pacjenta bardziej podatnym na infekcje; lekarz systematycznie kontroluje morfologię krwi - nie opuszczaj wizyt kontrolnych</a:t>
            </a:r>
          </a:p>
          <a:p>
            <a:r>
              <a:rPr lang="pl-PL" dirty="0"/>
              <a:t>MMF, </a:t>
            </a:r>
            <a:r>
              <a:rPr lang="pl-PL" dirty="0" err="1"/>
              <a:t>sirolimus</a:t>
            </a:r>
            <a:r>
              <a:rPr lang="pl-PL" dirty="0"/>
              <a:t> i </a:t>
            </a:r>
            <a:r>
              <a:rPr lang="pl-PL" dirty="0" err="1"/>
              <a:t>azatiopryna</a:t>
            </a:r>
            <a:r>
              <a:rPr lang="pl-PL" dirty="0"/>
              <a:t>  a także rzadko </a:t>
            </a:r>
            <a:r>
              <a:rPr lang="pl-PL" dirty="0" err="1"/>
              <a:t>takrolimus</a:t>
            </a:r>
            <a:r>
              <a:rPr lang="pl-PL" dirty="0"/>
              <a:t> mogą sprzyjać anemii</a:t>
            </a:r>
          </a:p>
          <a:p>
            <a:pPr marL="0" indent="0">
              <a:buNone/>
            </a:pPr>
            <a:r>
              <a:rPr lang="pl-PL" dirty="0"/>
              <a:t>*</a:t>
            </a:r>
            <a:r>
              <a:rPr lang="pl-PL" dirty="0" err="1"/>
              <a:t>azatiopryna</a:t>
            </a:r>
            <a:r>
              <a:rPr lang="pl-PL" dirty="0"/>
              <a:t> i </a:t>
            </a:r>
            <a:r>
              <a:rPr lang="pl-PL" dirty="0" err="1"/>
              <a:t>allopurinol</a:t>
            </a:r>
            <a:r>
              <a:rPr lang="pl-PL" dirty="0"/>
              <a:t> (dna moczanowa) mogą prowadzić do ciężkiej anemii </a:t>
            </a:r>
          </a:p>
        </p:txBody>
      </p:sp>
    </p:spTree>
    <p:extLst>
      <p:ext uri="{BB962C8B-B14F-4D97-AF65-F5344CB8AC3E}">
        <p14:creationId xmlns:p14="http://schemas.microsoft.com/office/powerpoint/2010/main" val="555964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3EDB4C-1866-636B-071B-2127FAE6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Nefrotoksyczność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E130D6-A0C5-7B16-AE0A-10CBA44D5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Cyklosporyna</a:t>
            </a:r>
            <a:r>
              <a:rPr lang="pl-PL" dirty="0"/>
              <a:t> i </a:t>
            </a:r>
            <a:r>
              <a:rPr lang="pl-PL" dirty="0" err="1"/>
              <a:t>takrolimus</a:t>
            </a:r>
            <a:r>
              <a:rPr lang="pl-PL" dirty="0"/>
              <a:t> obkurczają drobne naczynia w nerkach powodując odwracalne pogorszenie funkcji nerek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Przewlekłe, wieloletnie stosowanie może prowadzić do zmian zwłóknieniowych oraz naczyniowych, które nie są bardzo charakterystyczne (opisywano je w biopsjach osób które nie zażywały tych leków)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7507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77D84C-F9CE-BC6D-3E1D-5C13849F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Immunosupresja co to takiego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CA2199-4FDC-CD74-485C-AF70DF454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Immunosupresja oznacza blokowanie naturalnych funkcji układu odpornościowego aby:</a:t>
            </a:r>
          </a:p>
          <a:p>
            <a:pPr marL="0" indent="0">
              <a:buNone/>
            </a:pPr>
            <a:r>
              <a:rPr lang="pl-PL" dirty="0"/>
              <a:t>-wygasić autoagresję względem własnych tkanek np. w kłębuszkowym zapaleniu nerek w toczniu trzewnym układowym</a:t>
            </a:r>
          </a:p>
          <a:p>
            <a:pPr marL="0" indent="0">
              <a:buNone/>
            </a:pPr>
            <a:r>
              <a:rPr lang="pl-PL" dirty="0"/>
              <a:t>-zapobiegać zwalczaniu </a:t>
            </a:r>
            <a:r>
              <a:rPr lang="pl-PL" dirty="0" err="1"/>
              <a:t>alloantygenów</a:t>
            </a:r>
            <a:r>
              <a:rPr lang="pl-PL" dirty="0"/>
              <a:t> czyli obcych antygenów zawartych w nerce przeszczepionej </a:t>
            </a:r>
          </a:p>
        </p:txBody>
      </p:sp>
    </p:spTree>
    <p:extLst>
      <p:ext uri="{BB962C8B-B14F-4D97-AF65-F5344CB8AC3E}">
        <p14:creationId xmlns:p14="http://schemas.microsoft.com/office/powerpoint/2010/main" val="1088566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22FE30-80AC-9D56-39CD-41979DFF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Nefrotoksyczność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9A20E6-1279-AF91-AEF1-5DD798E7C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Systematyczne monitorowanie stężeń </a:t>
            </a:r>
            <a:r>
              <a:rPr lang="pl-PL" dirty="0" err="1"/>
              <a:t>cyklosporyny</a:t>
            </a:r>
            <a:r>
              <a:rPr lang="pl-PL" dirty="0"/>
              <a:t> i </a:t>
            </a:r>
            <a:r>
              <a:rPr lang="pl-PL" dirty="0" err="1"/>
              <a:t>takrolimusa</a:t>
            </a:r>
            <a:r>
              <a:rPr lang="pl-PL" dirty="0"/>
              <a:t> jest ważne; posiłek wpływa na wchłanianie leków; dlatego przyjmujemy je 2 godziny po posiłku lub na czczo jedząc 1,5 godziny później.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Każdemu lekarzowi np. kardiolog, ginekolog mówimy, że zażywamy te leki mogą wystąpić interakcje z nowymi lekami, które ci specjaliści zalecą np. </a:t>
            </a:r>
            <a:r>
              <a:rPr lang="pl-PL" dirty="0" err="1"/>
              <a:t>diltiazem</a:t>
            </a:r>
            <a:r>
              <a:rPr lang="pl-PL" dirty="0"/>
              <a:t>, </a:t>
            </a:r>
            <a:r>
              <a:rPr lang="pl-PL" dirty="0" err="1"/>
              <a:t>fluconazol</a:t>
            </a:r>
            <a:r>
              <a:rPr lang="pl-PL" dirty="0"/>
              <a:t>, </a:t>
            </a:r>
            <a:r>
              <a:rPr lang="pl-PL" dirty="0" err="1"/>
              <a:t>klarytromycyna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Obecnie zalecany lek w leczeniu COVID 19 – </a:t>
            </a:r>
            <a:r>
              <a:rPr lang="pl-PL" dirty="0" err="1"/>
              <a:t>paxlovid</a:t>
            </a:r>
            <a:r>
              <a:rPr lang="pl-PL" dirty="0"/>
              <a:t> wymaga wstrzymania </a:t>
            </a:r>
            <a:r>
              <a:rPr lang="pl-PL" dirty="0" err="1"/>
              <a:t>takrolimusu</a:t>
            </a:r>
            <a:r>
              <a:rPr lang="pl-PL" dirty="0"/>
              <a:t> na 1-5 dni/ zmniejszenia dawki </a:t>
            </a:r>
            <a:r>
              <a:rPr lang="pl-PL" dirty="0" err="1"/>
              <a:t>cyklosporyny</a:t>
            </a:r>
            <a:r>
              <a:rPr lang="pl-PL" dirty="0"/>
              <a:t> o 80%;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5812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F6768-19B8-6585-3950-9A5A5943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Nowotwory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A4A2DE-D704-98BA-65ED-64168CAA6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Leki immunosupresyjne zaburzają naprawę DNA komórek co zaburza mechanizmy regulujące ich podziały i prowadzi do akumulacji wadliwych komórek</a:t>
            </a:r>
          </a:p>
          <a:p>
            <a:r>
              <a:rPr lang="pl-PL" dirty="0"/>
              <a:t>osłabiają nadzór immunologiczny nad tkanką nowotworową </a:t>
            </a:r>
          </a:p>
          <a:p>
            <a:pPr marL="0" indent="0">
              <a:buNone/>
            </a:pPr>
            <a:r>
              <a:rPr lang="pl-PL" dirty="0"/>
              <a:t>UWAGA nawet u osób bez leczenia immunosupresyjnego nowotwór potrafi „uciec” nadzorowi immunologicznemu – mamy na to sposoby w </a:t>
            </a:r>
            <a:r>
              <a:rPr lang="pl-PL" dirty="0" err="1"/>
              <a:t>tzw</a:t>
            </a:r>
            <a:r>
              <a:rPr lang="pl-PL" dirty="0"/>
              <a:t> immunoterapii</a:t>
            </a:r>
          </a:p>
          <a:p>
            <a:r>
              <a:rPr lang="pl-PL" dirty="0"/>
              <a:t>Sprzyjają rozwojowi wirusów onkogennych (szczepienia na HPV!)</a:t>
            </a:r>
          </a:p>
          <a:p>
            <a:r>
              <a:rPr lang="pl-PL" dirty="0"/>
              <a:t>Czas stosowania immunosupresji, jej „siła” dawka kumulacyjna np. </a:t>
            </a:r>
            <a:r>
              <a:rPr lang="pl-PL" dirty="0" err="1"/>
              <a:t>cyklofosfamid</a:t>
            </a:r>
            <a:r>
              <a:rPr lang="pl-PL" dirty="0"/>
              <a:t> &gt;36g, starszy wiek pacjenta zwiększają ryzyko rozwoju nowotworu</a:t>
            </a:r>
          </a:p>
        </p:txBody>
      </p:sp>
    </p:spTree>
    <p:extLst>
      <p:ext uri="{BB962C8B-B14F-4D97-AF65-F5344CB8AC3E}">
        <p14:creationId xmlns:p14="http://schemas.microsoft.com/office/powerpoint/2010/main" val="4149302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443608-79D9-DD4D-6192-85E9FB80A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Nowotwory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FCB216-ABD5-DFF7-1EF4-F203AD5D3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Azatiopryna</a:t>
            </a:r>
            <a:r>
              <a:rPr lang="pl-PL" dirty="0"/>
              <a:t> zwiększa ryzyko raka skóry (</a:t>
            </a:r>
            <a:r>
              <a:rPr lang="pl-PL" dirty="0" err="1"/>
              <a:t>nieczerniakowego</a:t>
            </a:r>
            <a:r>
              <a:rPr lang="pl-PL" dirty="0"/>
              <a:t>) 2x</a:t>
            </a:r>
          </a:p>
          <a:p>
            <a:r>
              <a:rPr lang="pl-PL" dirty="0"/>
              <a:t>MMF zmniejsza ryzyko raka skóry, ale zwiększa ryzyko aktywacji wirusów onkogennych</a:t>
            </a:r>
          </a:p>
          <a:p>
            <a:r>
              <a:rPr lang="pl-PL" dirty="0" err="1"/>
              <a:t>Sirolimus</a:t>
            </a:r>
            <a:r>
              <a:rPr lang="pl-PL" dirty="0"/>
              <a:t> lub </a:t>
            </a:r>
            <a:r>
              <a:rPr lang="pl-PL" dirty="0" err="1"/>
              <a:t>ewerolimus</a:t>
            </a:r>
            <a:r>
              <a:rPr lang="pl-PL" dirty="0"/>
              <a:t> zmniejszają ryzyko raka skóry ale 20% chorych źle je toleruje- obrzęki, afty ust, zaburzenia lipidowe </a:t>
            </a:r>
          </a:p>
          <a:p>
            <a:r>
              <a:rPr lang="pl-PL" dirty="0"/>
              <a:t>ATG związek z </a:t>
            </a:r>
            <a:r>
              <a:rPr lang="pl-PL" dirty="0" err="1"/>
              <a:t>chłoniakiem</a:t>
            </a:r>
            <a:r>
              <a:rPr lang="pl-PL" dirty="0"/>
              <a:t> (ale dotyczy to &lt;1% chorych po przeszczepie nerki)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4577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B59223-0838-6066-80DF-12085DEE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Częstość nowotworów po przeszczepie nerki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A81247D-F816-539C-F715-9FBB28146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Wielkość kółka pokazuje ryzyko rozwoju danego nowotworu u biorcy przeszczepu nerki względem wiekowo dobranej populacji</a:t>
            </a:r>
            <a:r>
              <a:rPr lang="en-US" dirty="0"/>
              <a:t> 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Ryzyko zgonu z powodu nowotworu po przeszczepie jest takie jak w przypadku nowotworu na dializie (</a:t>
            </a:r>
            <a:r>
              <a:rPr lang="pl-PL" dirty="0" err="1"/>
              <a:t>Australian</a:t>
            </a:r>
            <a:r>
              <a:rPr lang="pl-PL" dirty="0"/>
              <a:t> registry)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Niektóre nowotwory jak rak piersi czy prostaty są słabo zależne w swoim wzroście od immunosupresji (nie trzeba odstawiać immunosupresji)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Inne jak </a:t>
            </a:r>
            <a:r>
              <a:rPr lang="pl-PL" dirty="0" err="1"/>
              <a:t>chłoniaki</a:t>
            </a:r>
            <a:r>
              <a:rPr lang="pl-PL" dirty="0"/>
              <a:t> lub czerniak istotnie zależne od immunosupresji (powinno się odstawić immunosupresję)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BA74BB14-5DBB-3687-110E-938364A09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83" y="532563"/>
            <a:ext cx="6254794" cy="5436158"/>
          </a:xfrm>
        </p:spPr>
      </p:pic>
    </p:spTree>
    <p:extLst>
      <p:ext uri="{BB962C8B-B14F-4D97-AF65-F5344CB8AC3E}">
        <p14:creationId xmlns:p14="http://schemas.microsoft.com/office/powerpoint/2010/main" val="3081017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47A835-6A5D-F4C0-B08D-B1170868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Nowotwory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9E22B5-283F-A500-D8CD-89671B77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Zapobieganie nowotworom w leczeniu immunosupresyjnym to:</a:t>
            </a:r>
          </a:p>
          <a:p>
            <a:r>
              <a:rPr lang="pl-PL" dirty="0"/>
              <a:t>Niepalenie papierosów</a:t>
            </a:r>
          </a:p>
          <a:p>
            <a:r>
              <a:rPr lang="pl-PL" dirty="0"/>
              <a:t>Ochrona przed słońcem – nie opalamy się, stosujemy kremy z wysokim filtrem ochronnym</a:t>
            </a:r>
          </a:p>
          <a:p>
            <a:r>
              <a:rPr lang="pl-PL" dirty="0"/>
              <a:t>Badania </a:t>
            </a:r>
            <a:r>
              <a:rPr lang="pl-PL" dirty="0" err="1"/>
              <a:t>skriningowe</a:t>
            </a:r>
            <a:r>
              <a:rPr lang="pl-PL" dirty="0"/>
              <a:t> ze szczególnym uwzględnieniem skóry co najmniej 1x rok– zwracamy uwagę na niegojące się ranki; </a:t>
            </a:r>
          </a:p>
          <a:p>
            <a:r>
              <a:rPr lang="pl-PL" dirty="0"/>
              <a:t>Regularne przeglądy stomatologiczne (rzadkie nowotwory mogą kryć się na podniebieniu, śluzówce policzka)</a:t>
            </a:r>
          </a:p>
        </p:txBody>
      </p:sp>
    </p:spTree>
    <p:extLst>
      <p:ext uri="{BB962C8B-B14F-4D97-AF65-F5344CB8AC3E}">
        <p14:creationId xmlns:p14="http://schemas.microsoft.com/office/powerpoint/2010/main" val="1120429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9381CC-EA8B-D544-8758-11A86AE82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Nowotwory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6CF020-DB96-F6C1-86E9-F96A3F866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zestaw badań </a:t>
            </a:r>
            <a:r>
              <a:rPr lang="pl-PL" dirty="0" err="1"/>
              <a:t>skriningowych</a:t>
            </a:r>
            <a:r>
              <a:rPr lang="pl-PL" dirty="0"/>
              <a:t> wg wytycznych jak w populacji ogólnej zależnie od płci i wieku (cytologia, badanie ginekologiczne, mammografia, </a:t>
            </a:r>
            <a:r>
              <a:rPr lang="pl-PL" dirty="0" err="1"/>
              <a:t>kolonoskopia</a:t>
            </a:r>
            <a:r>
              <a:rPr lang="pl-PL" dirty="0"/>
              <a:t>, badanie prostaty)</a:t>
            </a:r>
          </a:p>
          <a:p>
            <a:r>
              <a:rPr lang="pl-PL" dirty="0"/>
              <a:t>Szczególnie ważne jest USG jamy brzusznej – rak nerki najczęściej lokalizuje się w „nieczynnych” własnych nerkach</a:t>
            </a:r>
          </a:p>
          <a:p>
            <a:pPr marL="0" indent="0">
              <a:buNone/>
            </a:pPr>
            <a:r>
              <a:rPr lang="pl-PL" dirty="0"/>
              <a:t>UWAGA: chorzy leczeni immunosupresyjnie częściej wykonują badania i rzadziej nowotwory wykrywane są w zaawansowanym stadium jak w populacji ogólnej, która nie jest narażona na leczenie immunosupresyjne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386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B191BD-C707-AFC9-4435-195FCB44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Płodność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A593F0-D8AD-EE16-83AF-C93A4B4FF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Ryzyko niepłodności wywołanej lekami immunosupresyjnymi (</a:t>
            </a:r>
            <a:r>
              <a:rPr lang="pl-PL" dirty="0" err="1"/>
              <a:t>Cyklosfosfamid</a:t>
            </a:r>
            <a:r>
              <a:rPr lang="pl-PL" dirty="0"/>
              <a:t> ) zależy od: </a:t>
            </a:r>
          </a:p>
          <a:p>
            <a:pPr marL="0" indent="0">
              <a:buNone/>
            </a:pPr>
            <a:r>
              <a:rPr lang="pl-PL" dirty="0"/>
              <a:t>- wieku (im starszy tym gorzej) oraz łącznej (</a:t>
            </a:r>
            <a:r>
              <a:rPr lang="pl-PL" dirty="0" err="1"/>
              <a:t>tzw</a:t>
            </a:r>
            <a:r>
              <a:rPr lang="pl-PL" dirty="0"/>
              <a:t> kumulacyjnej dawki) leku immunosupresyjnego np. &gt;10-15 g </a:t>
            </a:r>
            <a:r>
              <a:rPr lang="pl-PL" dirty="0" err="1"/>
              <a:t>cyklofosfamidu</a:t>
            </a: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- dawki </a:t>
            </a:r>
            <a:r>
              <a:rPr lang="pl-PL" dirty="0" err="1"/>
              <a:t>cyklofosfamidu</a:t>
            </a:r>
            <a:r>
              <a:rPr lang="pl-PL" dirty="0"/>
              <a:t> typowo stosowane w np. toczniu nerkowym to 3g</a:t>
            </a:r>
          </a:p>
          <a:p>
            <a:pPr marL="0" indent="0">
              <a:buNone/>
            </a:pPr>
            <a:r>
              <a:rPr lang="pl-PL" dirty="0"/>
              <a:t>-zamrożenie jajeczek/nasienia lub zarodków rozważamy przy większym ryzyku niepłodności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753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7BE820-21ED-B669-8C5B-BD69A2CA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Współżycie a immunosupresja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CABD9-24D3-381F-4DE4-5FEE06F9F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Kobieta, która zażywa MMF lub </a:t>
            </a:r>
            <a:r>
              <a:rPr lang="pl-PL" dirty="0" err="1"/>
              <a:t>ewerolimus</a:t>
            </a:r>
            <a:r>
              <a:rPr lang="pl-PL" dirty="0"/>
              <a:t>, </a:t>
            </a:r>
            <a:r>
              <a:rPr lang="pl-PL" dirty="0" err="1"/>
              <a:t>cyklofosfamid</a:t>
            </a:r>
            <a:r>
              <a:rPr lang="pl-PL" dirty="0"/>
              <a:t> lub </a:t>
            </a:r>
            <a:r>
              <a:rPr lang="pl-PL" dirty="0" err="1"/>
              <a:t>rituximab</a:t>
            </a:r>
            <a:r>
              <a:rPr lang="pl-PL" dirty="0"/>
              <a:t> i jest w wieku rozrodczym musi stosować antykoncepcję (plastry/ tabletki/ wkładki domaciczne plus prezerwatywa) gdyż leki te powodują wady wrodzone płodu</a:t>
            </a:r>
          </a:p>
          <a:p>
            <a:r>
              <a:rPr lang="pl-PL" dirty="0"/>
              <a:t>Ciąża jest możliwa po przeanalizowaniu z lekarzem sytuacji klinicznej i zmianie leków zwykle na 3-6 </a:t>
            </a:r>
            <a:r>
              <a:rPr lang="pl-PL" dirty="0" err="1"/>
              <a:t>mies</a:t>
            </a:r>
            <a:r>
              <a:rPr lang="pl-PL" dirty="0"/>
              <a:t> przed odstawieniem antykoncepcji</a:t>
            </a:r>
          </a:p>
          <a:p>
            <a:r>
              <a:rPr lang="pl-PL" dirty="0"/>
              <a:t>Mężczyzna, który zażywa MMF może być ojcem dotąd nie opisano wad wrodzonych dzieci kobiet,  których partnerzy stosowali te leki</a:t>
            </a:r>
          </a:p>
          <a:p>
            <a:r>
              <a:rPr lang="pl-PL" dirty="0" err="1"/>
              <a:t>Ewerolimus</a:t>
            </a:r>
            <a:r>
              <a:rPr lang="pl-PL" dirty="0"/>
              <a:t> obniża żywotność plemników</a:t>
            </a:r>
          </a:p>
        </p:txBody>
      </p:sp>
    </p:spTree>
    <p:extLst>
      <p:ext uri="{BB962C8B-B14F-4D97-AF65-F5344CB8AC3E}">
        <p14:creationId xmlns:p14="http://schemas.microsoft.com/office/powerpoint/2010/main" val="174317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F9BA16-271F-DF0B-7593-82C2CE690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Kosmetyka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8C9C331-0386-AE46-893C-6312C4300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Cyklosporyna</a:t>
            </a:r>
            <a:r>
              <a:rPr lang="pl-PL" dirty="0"/>
              <a:t> : hirsutyzm, przerost dziąseł (unikanie łączenia </a:t>
            </a:r>
            <a:r>
              <a:rPr lang="pl-PL" dirty="0" err="1"/>
              <a:t>cyklosporyny</a:t>
            </a:r>
            <a:r>
              <a:rPr lang="pl-PL" dirty="0"/>
              <a:t> z </a:t>
            </a:r>
            <a:r>
              <a:rPr lang="pl-PL" dirty="0" err="1"/>
              <a:t>amlodypiną</a:t>
            </a:r>
            <a:r>
              <a:rPr lang="pl-PL" dirty="0"/>
              <a:t>) szczotkowanie zębów miękką szczoteczką; wymiana na </a:t>
            </a:r>
            <a:r>
              <a:rPr lang="pl-PL" dirty="0" err="1"/>
              <a:t>tacrolimus</a:t>
            </a:r>
            <a:endParaRPr lang="pl-PL" dirty="0"/>
          </a:p>
          <a:p>
            <a:r>
              <a:rPr lang="pl-PL" dirty="0" err="1"/>
              <a:t>Tacrolimus</a:t>
            </a:r>
            <a:r>
              <a:rPr lang="pl-PL" dirty="0"/>
              <a:t>: wypadanie włosów: wcierki z </a:t>
            </a:r>
            <a:r>
              <a:rPr lang="pl-PL" dirty="0" err="1"/>
              <a:t>minoxidilu</a:t>
            </a:r>
            <a:r>
              <a:rPr lang="pl-PL" dirty="0"/>
              <a:t> </a:t>
            </a:r>
          </a:p>
          <a:p>
            <a:r>
              <a:rPr lang="pl-PL" dirty="0"/>
              <a:t>Sterydy: księżycowa twarz, rozstępy wymiana preparatu sterydowego na inny, uwaga na dietę bo ryzyko szybkiego przyrostu masy ciała, cienka pergaminowa skóra ( zwłaszcza starsi pacjenci i duże dawki) pomóc może odstawienie sterydów  UWAGA nie zawsze bezpieczne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4053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E81D8-B3AC-73BC-F727-507721D9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Progresja PCHN a powikłania leczenia immunosupresyjnego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15299B-A054-C7E9-FFED-EAC4FF5EF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PCHN (przewlekła choroba nerek) z obniżoną filtracją kłębuszkową (GFR) oraz białkomocz (albuminuria) liniowo korelują z powikłaniami sercowo-naczyniowymi i ryzykiem zgonu!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W wielu chorobach nerek a  także w przeszczepie nerki stosujemy </a:t>
            </a:r>
            <a:r>
              <a:rPr lang="pl-PL" dirty="0" err="1"/>
              <a:t>tzw</a:t>
            </a:r>
            <a:r>
              <a:rPr lang="pl-PL" dirty="0"/>
              <a:t> leczenie immunosupresyjne podtrzymujące czyli zapobiegające nawrotowi choroby; każdy „rzut” immunologicznego zapalenia w nerkach (a często w całym organizmie) „kosztuje” zniszczeniem kolejnych nefronów czyli przyśpieszeniem postępu PCHN</a:t>
            </a:r>
          </a:p>
        </p:txBody>
      </p:sp>
    </p:spTree>
    <p:extLst>
      <p:ext uri="{BB962C8B-B14F-4D97-AF65-F5344CB8AC3E}">
        <p14:creationId xmlns:p14="http://schemas.microsoft.com/office/powerpoint/2010/main" val="34226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90B7A-94C2-1BEC-A08A-BB1C914F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 immunosupresja jest selektywna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84A28F-31EA-D66B-7F37-005B478E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Niestety nie!</a:t>
            </a:r>
          </a:p>
          <a:p>
            <a:r>
              <a:rPr lang="pl-PL" dirty="0"/>
              <a:t>Oprócz hamowania autoagresji i </a:t>
            </a:r>
            <a:r>
              <a:rPr lang="pl-PL" dirty="0" err="1"/>
              <a:t>alloodpowiedzi</a:t>
            </a:r>
            <a:r>
              <a:rPr lang="pl-PL" dirty="0"/>
              <a:t> leki immunosupresyjne blokują też potrzebną nam odpowiedź na mikroorganizmy jak wirusy, bakterie, grzyby, stąd powikłania infekcyjne; na szczęście ta blokada nie jest całkowita </a:t>
            </a:r>
          </a:p>
          <a:p>
            <a:r>
              <a:rPr lang="pl-PL" dirty="0"/>
              <a:t>Hamują tworzenie krwinek czerwonych i </a:t>
            </a:r>
            <a:r>
              <a:rPr lang="pl-PL" dirty="0" err="1"/>
              <a:t>neutrocytów</a:t>
            </a:r>
            <a:r>
              <a:rPr lang="pl-PL" dirty="0"/>
              <a:t> a nie tylko limfocytów i monocytów</a:t>
            </a:r>
          </a:p>
          <a:p>
            <a:r>
              <a:rPr lang="pl-PL" dirty="0"/>
              <a:t>Ingerują w metabolizm cukru, kości, kwasu moczowego a także innych leków (interakcje)</a:t>
            </a:r>
          </a:p>
          <a:p>
            <a:r>
              <a:rPr lang="pl-PL" dirty="0"/>
              <a:t>A nawet wywierają toksyczność wobec nerek!</a:t>
            </a:r>
          </a:p>
        </p:txBody>
      </p:sp>
    </p:spTree>
    <p:extLst>
      <p:ext uri="{BB962C8B-B14F-4D97-AF65-F5344CB8AC3E}">
        <p14:creationId xmlns:p14="http://schemas.microsoft.com/office/powerpoint/2010/main" val="3924061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7140FC-2675-5DAB-EC2C-4203C8D8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zrobić jeśli źle się czujesz w trakcie leczenia immunosupresyjnego- moje rady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8FD22A-D786-2D91-50D9-D7D6FCBB9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Zanim rozpoczniesz leczenie, dowiedz się o możliwych powikłaniach, zdecyduj, które z nich są dla Ciebie najistotniejsze</a:t>
            </a:r>
          </a:p>
          <a:p>
            <a:endParaRPr lang="pl-PL" dirty="0"/>
          </a:p>
          <a:p>
            <a:r>
              <a:rPr lang="pl-PL" dirty="0"/>
              <a:t>Na ogół istnieje kilka opcji leczenia danej choroby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Pamiętaj, że uzyskanie ponownej remisji w razie nawrotu choroby będzie wymagało bardziej intensywnego leczenia niż w leczeniu podtrzymującym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Nie odstawiaj leków ani nie zmniejszaj ich dawek, żeby sprawdzić czy poczujesz się lepiej; czasem aby bezpiecznie odstawić jeden lek trzeba podać inny  </a:t>
            </a:r>
          </a:p>
        </p:txBody>
      </p:sp>
    </p:spTree>
    <p:extLst>
      <p:ext uri="{BB962C8B-B14F-4D97-AF65-F5344CB8AC3E}">
        <p14:creationId xmlns:p14="http://schemas.microsoft.com/office/powerpoint/2010/main" val="641449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3E8916A-07BC-D44A-7358-A59761D3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zrobić jeśli źle się czujesz w trakcie leczenia immunosupresyjnego- moje rady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0161C8-F4BE-6CD8-E82C-BC9C4AE7A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Powiedz o tym swojemu lekarzowi; gdyż może on mylnie uznać, że Twój organizm nie reaguje na leki podczas gdy Ty ich nie zażywasz </a:t>
            </a:r>
          </a:p>
          <a:p>
            <a:endParaRPr lang="pl-PL" dirty="0"/>
          </a:p>
          <a:p>
            <a:r>
              <a:rPr lang="pl-PL" dirty="0"/>
              <a:t>Jeśli względy kosmetyczne są dla Ciebie ważne powiedz o tym, nie zniechęcaj się tym, że Twój lekarz uważa te problemy za mało istotne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Rzadko pacjenci tolerują idealnie wszystkie przepisane im leki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Równie rzadko nie tolerują żadnych leków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4735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CA5F0A-552A-35BC-2566-87F6698E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Spersonalizowana terapia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1382B-CE31-3501-81F4-3AD8B3B27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To cel współczesnej medycyny!</a:t>
            </a:r>
          </a:p>
          <a:p>
            <a:r>
              <a:rPr lang="pl-PL" err="1"/>
              <a:t>Prezbieg</a:t>
            </a:r>
            <a:r>
              <a:rPr lang="pl-PL"/>
              <a:t> chorób </a:t>
            </a:r>
            <a:r>
              <a:rPr lang="pl-PL" dirty="0"/>
              <a:t>i ich reakcja na leki zależy od wieku, płci, rasy, genów- każdy z nas jest inny!</a:t>
            </a:r>
          </a:p>
          <a:p>
            <a:r>
              <a:rPr lang="pl-PL" dirty="0"/>
              <a:t>Metody badań genetycznych oceniające odpowiedź na leczenie i przebieg kliniczny choroby, profilowanie immunologiczne monitorujące aktywność choroby w fazie bezobjawowej pozwolą przygotować terapię szytą na miarę</a:t>
            </a:r>
          </a:p>
          <a:p>
            <a:r>
              <a:rPr lang="pl-PL" dirty="0"/>
              <a:t>Na razie pacjent i lekarz na podstawie wywiadu, chorób towarzyszących i preferencji pacjenta ustalają schemat leczenia i wspólnie go modyfikują </a:t>
            </a:r>
          </a:p>
        </p:txBody>
      </p:sp>
    </p:spTree>
    <p:extLst>
      <p:ext uri="{BB962C8B-B14F-4D97-AF65-F5344CB8AC3E}">
        <p14:creationId xmlns:p14="http://schemas.microsoft.com/office/powerpoint/2010/main" val="281111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910129-B27A-0C31-B895-A46E8AADC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  <p:pic>
        <p:nvPicPr>
          <p:cNvPr id="6" name="Symbol zastępczy zawartości 5" descr="Obraz zawierający natura, tęcza, na wolnym powietrzu, niebo">
            <a:extLst>
              <a:ext uri="{FF2B5EF4-FFF2-40B4-BE49-F238E27FC236}">
                <a16:creationId xmlns:a16="http://schemas.microsoft.com/office/drawing/2014/main" id="{415BB293-9569-8BF4-C20F-78E641AF6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864158"/>
            <a:ext cx="6172200" cy="484330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6F0FF76-7743-6306-223A-26D7331DE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2523"/>
            <a:ext cx="3932237" cy="3104942"/>
          </a:xfrm>
        </p:spPr>
        <p:txBody>
          <a:bodyPr/>
          <a:lstStyle/>
          <a:p>
            <a:r>
              <a:rPr lang="pl-PL" dirty="0"/>
              <a:t>Szanowni Państwo!</a:t>
            </a:r>
          </a:p>
          <a:p>
            <a:r>
              <a:rPr lang="pl-PL" dirty="0"/>
              <a:t>Rozmawiajmy, </a:t>
            </a:r>
          </a:p>
          <a:p>
            <a:r>
              <a:rPr lang="pl-PL" dirty="0"/>
              <a:t>Spierajmy się,  ale</a:t>
            </a:r>
          </a:p>
          <a:p>
            <a:r>
              <a:rPr lang="pl-PL" dirty="0"/>
              <a:t>Ufajmy sobie nawzajem </a:t>
            </a:r>
          </a:p>
          <a:p>
            <a:endParaRPr lang="pl-PL" dirty="0"/>
          </a:p>
          <a:p>
            <a:r>
              <a:rPr lang="pl-PL" dirty="0"/>
              <a:t>Mamy wspólny cel: zdrowe nerki </a:t>
            </a:r>
          </a:p>
        </p:txBody>
      </p:sp>
    </p:spTree>
    <p:extLst>
      <p:ext uri="{BB962C8B-B14F-4D97-AF65-F5344CB8AC3E}">
        <p14:creationId xmlns:p14="http://schemas.microsoft.com/office/powerpoint/2010/main" val="902197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392983-AF59-34E4-D2BD-0C8CC75A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Powikłania infekcyjne przykłady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07931E-7472-4D13-92B2-3CAC60C9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Pneumocystodoza</a:t>
            </a:r>
            <a:r>
              <a:rPr lang="pl-PL" dirty="0"/>
              <a:t>  wywołuje zapalenie płuc z szybko narastającą dusznością; możemy zapobiegać stosując SMX/TMP (Biseptol) a u uczulonych </a:t>
            </a:r>
            <a:r>
              <a:rPr lang="pl-PL" dirty="0" err="1"/>
              <a:t>trimetoprim</a:t>
            </a:r>
            <a:r>
              <a:rPr lang="pl-PL" dirty="0"/>
              <a:t> lub inhalacje z </a:t>
            </a:r>
            <a:r>
              <a:rPr lang="pl-PL" dirty="0" err="1"/>
              <a:t>pentamidyny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*Ryzyko: sterydy&gt;20mg/dobę też pulsy sterydów np. po leczeniu odrzucania nerki, </a:t>
            </a:r>
            <a:r>
              <a:rPr lang="pl-PL" dirty="0" err="1"/>
              <a:t>cyklofosfamid</a:t>
            </a:r>
            <a:r>
              <a:rPr lang="pl-PL" dirty="0"/>
              <a:t>, </a:t>
            </a:r>
            <a:r>
              <a:rPr lang="pl-PL" dirty="0" err="1"/>
              <a:t>rituximab</a:t>
            </a:r>
            <a:r>
              <a:rPr lang="pl-PL" dirty="0"/>
              <a:t>, MMF np. w leczeniu toczniowego zapalenia nerek, nefropatii </a:t>
            </a:r>
            <a:r>
              <a:rPr lang="pl-PL" dirty="0" err="1"/>
              <a:t>IgA</a:t>
            </a:r>
            <a:r>
              <a:rPr lang="pl-PL" dirty="0"/>
              <a:t>, zapaleń naczyń </a:t>
            </a:r>
          </a:p>
          <a:p>
            <a:r>
              <a:rPr lang="pl-PL" dirty="0"/>
              <a:t>Gruźlica płuc i innych narządów: przed podjęciem leczenia immunosupresyjnego  sprawdzamy czy gruźlica nie jest aktywna, jak jest przebyta, nieaktywna profilaktycznie stosujemy </a:t>
            </a:r>
            <a:r>
              <a:rPr lang="pl-PL" dirty="0" err="1"/>
              <a:t>izoniazyd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332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2031C-2E5E-A62E-C537-CED943E4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Powikłania infekcyjne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00DB6-1F66-18AA-E643-AFE163C23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Zapalenie wątroby typu B: przed podjęciem leczenia sprawdzamy czy pacjent jest zakażony HBV czyli </a:t>
            </a:r>
            <a:r>
              <a:rPr lang="pl-PL" dirty="0" err="1"/>
              <a:t>HBsAg</a:t>
            </a:r>
            <a:r>
              <a:rPr lang="pl-PL" dirty="0"/>
              <a:t> dodatni, jeśli tak, to obowiązuje profilaktyka </a:t>
            </a:r>
            <a:r>
              <a:rPr lang="pl-PL" dirty="0" err="1"/>
              <a:t>lamiwudyna</a:t>
            </a:r>
            <a:r>
              <a:rPr lang="pl-PL" dirty="0"/>
              <a:t> lub </a:t>
            </a:r>
            <a:r>
              <a:rPr lang="pl-PL" dirty="0" err="1"/>
              <a:t>entekawir</a:t>
            </a:r>
            <a:r>
              <a:rPr lang="pl-PL" dirty="0"/>
              <a:t>; u niezakażonych – szczepienie</a:t>
            </a:r>
          </a:p>
          <a:p>
            <a:r>
              <a:rPr lang="pl-PL" dirty="0"/>
              <a:t>Zapalenie wątroby typu C: przed podjęciem leczenia sprawdzamy czy pacjent jest zakażony HCV, jeśli tak to obowiązuje profilaktyka DAA</a:t>
            </a:r>
          </a:p>
          <a:p>
            <a:r>
              <a:rPr lang="pl-PL" dirty="0"/>
              <a:t>Półpasiec wywołany przez wirus </a:t>
            </a:r>
            <a:r>
              <a:rPr lang="pl-PL" dirty="0" err="1"/>
              <a:t>herpes</a:t>
            </a:r>
            <a:r>
              <a:rPr lang="pl-PL" dirty="0"/>
              <a:t> zoster: profilaktyka </a:t>
            </a:r>
            <a:r>
              <a:rPr lang="pl-PL" dirty="0" err="1"/>
              <a:t>acyklowir</a:t>
            </a:r>
            <a:r>
              <a:rPr lang="pl-PL" dirty="0"/>
              <a:t>, szczepienie </a:t>
            </a:r>
            <a:r>
              <a:rPr lang="pl-PL" dirty="0" err="1"/>
              <a:t>Shingrix</a:t>
            </a:r>
            <a:endParaRPr lang="pl-PL" dirty="0"/>
          </a:p>
          <a:p>
            <a:r>
              <a:rPr lang="pl-PL" dirty="0"/>
              <a:t>Wirus CMV: albo zakażenie przeniesione z nerką przeszczepioną albo reaktywacja „starego” zakażenia- profilaktyka </a:t>
            </a:r>
            <a:r>
              <a:rPr lang="pl-PL" dirty="0" err="1"/>
              <a:t>walgancyklowir</a:t>
            </a:r>
            <a:r>
              <a:rPr lang="pl-PL" dirty="0"/>
              <a:t> </a:t>
            </a:r>
          </a:p>
          <a:p>
            <a:r>
              <a:rPr lang="pl-PL" dirty="0"/>
              <a:t>Brodawki wirusowe wywołane przez wirus HPV- szczepienie </a:t>
            </a:r>
          </a:p>
          <a:p>
            <a:r>
              <a:rPr lang="pl-PL" dirty="0"/>
              <a:t>Kandydoza: pleśniawki – płukanie ust nystatyną 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71070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EC2497-AD1C-8F65-9135-27A1140C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Powikłania infekcyjne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184A4F-F9FD-A6AA-FF43-E370E5E36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Pneumokokowe</a:t>
            </a:r>
            <a:r>
              <a:rPr lang="pl-PL" dirty="0"/>
              <a:t> zapalenie płuc: szczepienie PCV20 lub opcja tańsza PCV13 plus PPSV23 ( w takiej kolejności) najlepiej przed rozpoczęciem leczenia, po przeszczepie po 6 miesiącach, 1 x i powtórzyć w 65rż</a:t>
            </a:r>
          </a:p>
          <a:p>
            <a:pPr marL="0" indent="0">
              <a:buNone/>
            </a:pPr>
            <a:r>
              <a:rPr lang="pl-PL" dirty="0"/>
              <a:t>* </a:t>
            </a:r>
            <a:r>
              <a:rPr lang="pl-PL" dirty="0">
                <a:highlight>
                  <a:srgbClr val="FFFF00"/>
                </a:highlight>
              </a:rPr>
              <a:t>UWAGA: jeśli masz usuniętą śledzionę lub będziesz leczony </a:t>
            </a:r>
            <a:r>
              <a:rPr lang="pl-PL" dirty="0" err="1">
                <a:highlight>
                  <a:srgbClr val="FFFF00"/>
                </a:highlight>
              </a:rPr>
              <a:t>eculizumabem</a:t>
            </a:r>
            <a:r>
              <a:rPr lang="pl-PL" dirty="0">
                <a:highlight>
                  <a:srgbClr val="FFFF00"/>
                </a:highlight>
              </a:rPr>
              <a:t>  to szczepienie może uchronić przed sepsą i jest konieczne (także szczepienia na Meningokoki </a:t>
            </a:r>
            <a:r>
              <a:rPr lang="pl-PL" dirty="0" err="1">
                <a:highlight>
                  <a:srgbClr val="FFFF00"/>
                </a:highlight>
              </a:rPr>
              <a:t>MenB</a:t>
            </a:r>
            <a:r>
              <a:rPr lang="pl-PL" dirty="0">
                <a:highlight>
                  <a:srgbClr val="FFFF00"/>
                </a:highlight>
              </a:rPr>
              <a:t> i Men ACWY)</a:t>
            </a:r>
          </a:p>
          <a:p>
            <a:r>
              <a:rPr lang="pl-PL" dirty="0"/>
              <a:t>Grypa: szczepienie co roku, bezpieczne i polecane w trakcie leczenia immunosupresyjnego, w sezonie jesiennym niezależnie od czasu jaki minął od przeszczepienia nerki</a:t>
            </a:r>
          </a:p>
          <a:p>
            <a:r>
              <a:rPr lang="pl-PL" dirty="0"/>
              <a:t>COVID 19: jw. </a:t>
            </a:r>
          </a:p>
          <a:p>
            <a:pPr marL="0" indent="0">
              <a:buNone/>
            </a:pPr>
            <a:r>
              <a:rPr lang="pl-PL" dirty="0"/>
              <a:t>* </a:t>
            </a:r>
            <a:r>
              <a:rPr lang="pl-PL" dirty="0">
                <a:highlight>
                  <a:srgbClr val="FFFF00"/>
                </a:highlight>
              </a:rPr>
              <a:t>UWAGA powikłania wirusowych chorób infekcyjnych u pacjentów leczonych immunosupresyjnie są wielokrotnie częstsze i cięższe niż NOP (niepożądane odczyny poszczepienne) </a:t>
            </a:r>
          </a:p>
        </p:txBody>
      </p:sp>
    </p:spTree>
    <p:extLst>
      <p:ext uri="{BB962C8B-B14F-4D97-AF65-F5344CB8AC3E}">
        <p14:creationId xmlns:p14="http://schemas.microsoft.com/office/powerpoint/2010/main" val="411387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BDE22-ADBF-484F-F42D-5BF5F914B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Skuteczność szczepień w trakcie leczenia immunosupresyjnego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83279E-D0E0-C8CC-0665-620614D79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Odpowiedź poszczepienna jest obniżona u osób leczonych „wysokodawkowaną” immunosupresją (występuje u nich wtórny niedobór odporności)</a:t>
            </a:r>
          </a:p>
          <a:p>
            <a:r>
              <a:rPr lang="pl-PL" dirty="0"/>
              <a:t>Szczególnie dotyczy to leczenia: </a:t>
            </a:r>
            <a:r>
              <a:rPr lang="pl-PL" dirty="0" err="1"/>
              <a:t>rituksimabem</a:t>
            </a:r>
            <a:r>
              <a:rPr lang="pl-PL" dirty="0"/>
              <a:t>, sterydami w dawce &gt;20mg/d, MMF, </a:t>
            </a:r>
            <a:r>
              <a:rPr lang="pl-PL" dirty="0" err="1"/>
              <a:t>cyklofosfamidem</a:t>
            </a:r>
            <a:r>
              <a:rPr lang="pl-PL" dirty="0"/>
              <a:t>, </a:t>
            </a:r>
            <a:r>
              <a:rPr lang="pl-PL" dirty="0" err="1"/>
              <a:t>cyklosporyną</a:t>
            </a:r>
            <a:r>
              <a:rPr lang="pl-PL" dirty="0"/>
              <a:t> czy </a:t>
            </a:r>
            <a:r>
              <a:rPr lang="pl-PL" dirty="0" err="1"/>
              <a:t>takrolimusem</a:t>
            </a:r>
            <a:endParaRPr lang="pl-PL" dirty="0"/>
          </a:p>
          <a:p>
            <a:r>
              <a:rPr lang="pl-PL" dirty="0"/>
              <a:t>Szczepienia najlepiej przeprowadzić przed rozpoczęciem leczenia lub 6 miesięcy po jego zakończeniu (gdy to możliwe)</a:t>
            </a:r>
          </a:p>
        </p:txBody>
      </p:sp>
    </p:spTree>
    <p:extLst>
      <p:ext uri="{BB962C8B-B14F-4D97-AF65-F5344CB8AC3E}">
        <p14:creationId xmlns:p14="http://schemas.microsoft.com/office/powerpoint/2010/main" val="1444677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0B11AD-8C19-F099-B455-85A603EE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 same leki różni pacjenci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5046A2-A048-7B28-7E82-5F65F7655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Pacjenci leczeni </a:t>
            </a:r>
            <a:r>
              <a:rPr lang="pl-PL" dirty="0" err="1"/>
              <a:t>Rituksimabem</a:t>
            </a:r>
            <a:r>
              <a:rPr lang="pl-PL" dirty="0"/>
              <a:t> z powodu nowotworów układu krwiotwórczego mają znacznie częstsze powikłania infekcyjne i dłużej (czasem kilka lat) „odbudowują” zdolność do produkcji przeciwciał upośledzoną przez leczenie</a:t>
            </a:r>
          </a:p>
          <a:p>
            <a:r>
              <a:rPr lang="pl-PL" dirty="0"/>
              <a:t>Pacjenci leczeni </a:t>
            </a:r>
            <a:r>
              <a:rPr lang="pl-PL" dirty="0" err="1"/>
              <a:t>Rituximabem</a:t>
            </a:r>
            <a:r>
              <a:rPr lang="pl-PL" dirty="0"/>
              <a:t> z powodu schorzeń autoimmunologicznych (w nefrologii) tylko w 4 % wymagają suplementacji immunoglobulin i w ciągu 6- 18 miesięcy (zależnie od wieku) odbudowują prawidłową produkcję immunoglobulin.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4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4DFFFA-219E-7BE5-6570-8244D81A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Czy szczepienia p/COVID 19 mogą wyzwalać nawrót zapalenia kłębuszków nerkowych/zapalenie naczyń?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C5CC1A-9811-48E5-F6B0-6599376C8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Nawroty KZN/zapaleń naczyń  w związku ze szczepieniem mRNA COVID19 występowały rzadko, częściej po 3 i 4 tej dawce, średnio 30-45 dni po szczepieniu.</a:t>
            </a:r>
          </a:p>
          <a:p>
            <a:r>
              <a:rPr lang="pl-PL" dirty="0"/>
              <a:t>Były one samoograniczające się, nie była wymagana </a:t>
            </a:r>
            <a:r>
              <a:rPr lang="pl-PL" dirty="0" err="1"/>
              <a:t>rebiopsja</a:t>
            </a:r>
            <a:r>
              <a:rPr lang="pl-PL" dirty="0"/>
              <a:t> nerki ani modyfikacja immunosupresji</a:t>
            </a:r>
          </a:p>
          <a:p>
            <a:r>
              <a:rPr lang="pl-PL" dirty="0"/>
              <a:t>W sensie skutecznego zapobiegania hospitalizacji chorych leczonych immunosupresyjnie w erze przed Omikronem skuteczność szczepionki była 77 vs 90%</a:t>
            </a:r>
            <a:r>
              <a:rPr lang="en-US" dirty="0"/>
              <a:t>.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Canney</a:t>
            </a:r>
            <a:r>
              <a:rPr lang="pl-PL" dirty="0"/>
              <a:t> M et al.: A </a:t>
            </a:r>
            <a:r>
              <a:rPr lang="pl-PL" dirty="0" err="1"/>
              <a:t>population-based</a:t>
            </a:r>
            <a:r>
              <a:rPr lang="pl-PL" dirty="0"/>
              <a:t> </a:t>
            </a:r>
            <a:r>
              <a:rPr lang="pl-PL" dirty="0" err="1"/>
              <a:t>analysis</a:t>
            </a:r>
            <a:r>
              <a:rPr lang="pl-PL" dirty="0"/>
              <a:t> of the </a:t>
            </a:r>
            <a:r>
              <a:rPr lang="pl-PL" dirty="0" err="1"/>
              <a:t>risk</a:t>
            </a:r>
            <a:r>
              <a:rPr lang="pl-PL" dirty="0"/>
              <a:t> of </a:t>
            </a:r>
            <a:r>
              <a:rPr lang="pl-PL" dirty="0" err="1"/>
              <a:t>glomerular</a:t>
            </a:r>
            <a:r>
              <a:rPr lang="pl-PL" dirty="0"/>
              <a:t> </a:t>
            </a:r>
            <a:r>
              <a:rPr lang="pl-PL" dirty="0" err="1"/>
              <a:t>disease</a:t>
            </a:r>
            <a:r>
              <a:rPr lang="pl-PL" dirty="0"/>
              <a:t> </a:t>
            </a:r>
            <a:r>
              <a:rPr lang="pl-PL" dirty="0" err="1"/>
              <a:t>relapse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COVID-19 </a:t>
            </a:r>
            <a:r>
              <a:rPr lang="pl-PL" dirty="0" err="1"/>
              <a:t>vaccination</a:t>
            </a:r>
            <a:r>
              <a:rPr lang="pl-PL" dirty="0"/>
              <a:t>. J Am </a:t>
            </a:r>
            <a:r>
              <a:rPr lang="pl-PL" dirty="0" err="1"/>
              <a:t>Soc</a:t>
            </a:r>
            <a:r>
              <a:rPr lang="pl-PL" dirty="0"/>
              <a:t> </a:t>
            </a:r>
            <a:r>
              <a:rPr lang="pl-PL" dirty="0" err="1"/>
              <a:t>Nephrol</a:t>
            </a:r>
            <a:r>
              <a:rPr lang="pl-PL" dirty="0"/>
              <a:t> 33: 2247–2257, 2022.</a:t>
            </a:r>
          </a:p>
        </p:txBody>
      </p:sp>
    </p:spTree>
    <p:extLst>
      <p:ext uri="{BB962C8B-B14F-4D97-AF65-F5344CB8AC3E}">
        <p14:creationId xmlns:p14="http://schemas.microsoft.com/office/powerpoint/2010/main" val="2696482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2378</Words>
  <Application>Microsoft Office PowerPoint</Application>
  <PresentationFormat>Panoramiczny</PresentationFormat>
  <Paragraphs>166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Motyw pakietu Office</vt:lpstr>
      <vt:lpstr>Leczenie immunosupresyjne, powikłania jak zapobiegać?</vt:lpstr>
      <vt:lpstr>Immunosupresja co to takiego</vt:lpstr>
      <vt:lpstr>Czy immunosupresja jest selektywna</vt:lpstr>
      <vt:lpstr>Powikłania infekcyjne przykłady</vt:lpstr>
      <vt:lpstr>Powikłania infekcyjne </vt:lpstr>
      <vt:lpstr>Powikłania infekcyjne </vt:lpstr>
      <vt:lpstr>Skuteczność szczepień w trakcie leczenia immunosupresyjnego</vt:lpstr>
      <vt:lpstr>Te same leki różni pacjenci</vt:lpstr>
      <vt:lpstr>Czy szczepienia p/COVID 19 mogą wyzwalać nawrót zapalenia kłębuszków nerkowych/zapalenie naczyń?</vt:lpstr>
      <vt:lpstr>Szczepienia, które są niebezpieczne w trakcie leczenia immunosupresyjnego</vt:lpstr>
      <vt:lpstr>Szczepienia kokonowe co to takiego</vt:lpstr>
      <vt:lpstr>Powikłania infekcyjne- zapobieganie styl życia </vt:lpstr>
      <vt:lpstr>Osteoporoza a sterydy</vt:lpstr>
      <vt:lpstr>Osteoporoza a sterydy </vt:lpstr>
      <vt:lpstr>Niedoczynność kory nadnerczy</vt:lpstr>
      <vt:lpstr>Cukrzyca </vt:lpstr>
      <vt:lpstr>Biegunka</vt:lpstr>
      <vt:lpstr>Zmiany w morfologii krwi obwodowej</vt:lpstr>
      <vt:lpstr>Nefrotoksyczność</vt:lpstr>
      <vt:lpstr>Nefrotoksyczność</vt:lpstr>
      <vt:lpstr>Nowotwory </vt:lpstr>
      <vt:lpstr>Nowotwory</vt:lpstr>
      <vt:lpstr>Częstość nowotworów po przeszczepie nerki</vt:lpstr>
      <vt:lpstr>Nowotwory</vt:lpstr>
      <vt:lpstr>Nowotwory</vt:lpstr>
      <vt:lpstr>Płodność</vt:lpstr>
      <vt:lpstr>Współżycie a immunosupresja</vt:lpstr>
      <vt:lpstr>Kosmetyka</vt:lpstr>
      <vt:lpstr>Progresja PCHN a powikłania leczenia immunosupresyjnego</vt:lpstr>
      <vt:lpstr>Co zrobić jeśli źle się czujesz w trakcie leczenia immunosupresyjnego- moje rady</vt:lpstr>
      <vt:lpstr>Co zrobić jeśli źle się czujesz w trakcie leczenia immunosupresyjnego- moje rady</vt:lpstr>
      <vt:lpstr>Spersonalizowana terapia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Leczenie immunosupresyjne, powikłania jak zapobiegać?</dc:title>
  <dc:creator>Kraśnicka Kraśnicka</dc:creator>
  <cp:lastModifiedBy>Kraśnicka Kraśnicka</cp:lastModifiedBy>
  <cp:revision>2</cp:revision>
  <dcterms:created xsi:type="dcterms:W3CDTF">2024-01-16T12:55:56Z</dcterms:created>
  <dcterms:modified xsi:type="dcterms:W3CDTF">2024-02-13T09:10:18Z</dcterms:modified>
</cp:coreProperties>
</file>